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2" r:id="rId3"/>
    <p:sldId id="263" r:id="rId4"/>
    <p:sldId id="265" r:id="rId5"/>
    <p:sldId id="266" r:id="rId6"/>
    <p:sldId id="257" r:id="rId7"/>
    <p:sldId id="258" r:id="rId8"/>
    <p:sldId id="259" r:id="rId9"/>
    <p:sldId id="260" r:id="rId10"/>
    <p:sldId id="261" r:id="rId11"/>
    <p:sldId id="26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upei Liang" initials="YL" lastIdx="1" clrIdx="0">
    <p:extLst>
      <p:ext uri="{19B8F6BF-5375-455C-9EA6-DF929625EA0E}">
        <p15:presenceInfo xmlns:p15="http://schemas.microsoft.com/office/powerpoint/2012/main" userId="S::yliang22@stevens.edu::d3af2d82-2e1e-4009-98c6-c083102b981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37"/>
  </p:normalViewPr>
  <p:slideViewPr>
    <p:cSldViewPr snapToGrid="0" snapToObjects="1">
      <p:cViewPr varScale="1">
        <p:scale>
          <a:sx n="80" d="100"/>
          <a:sy n="80" d="100"/>
        </p:scale>
        <p:origin x="132" y="17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4-30T18:18:25.923" idx="1">
    <p:pos x="10" y="10"/>
    <p:text/>
    <p:extLst>
      <p:ext uri="{C676402C-5697-4E1C-873F-D02D1690AC5C}">
        <p15:threadingInfo xmlns:p15="http://schemas.microsoft.com/office/powerpoint/2012/main" timeZoneBias="240"/>
      </p:ext>
    </p:extLst>
  </p:cm>
</p:cmLst>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0FD81D-265E-C646-9245-E90869064DB0}" type="datetimeFigureOut">
              <a:rPr lang="en-US" smtClean="0"/>
              <a:t>5/1/2019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96DE50-B92E-2D45-9FE4-15CBB1B20F7D}" type="slidenum">
              <a:rPr lang="en-US" smtClean="0"/>
              <a:t>‹#›</a:t>
            </a:fld>
            <a:endParaRPr lang="en-US"/>
          </a:p>
        </p:txBody>
      </p:sp>
    </p:spTree>
    <p:extLst>
      <p:ext uri="{BB962C8B-B14F-4D97-AF65-F5344CB8AC3E}">
        <p14:creationId xmlns:p14="http://schemas.microsoft.com/office/powerpoint/2010/main" val="36856607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96DE50-B92E-2D45-9FE4-15CBB1B20F7D}" type="slidenum">
              <a:rPr lang="en-US" smtClean="0"/>
              <a:t>5</a:t>
            </a:fld>
            <a:endParaRPr lang="en-US"/>
          </a:p>
        </p:txBody>
      </p:sp>
    </p:spTree>
    <p:extLst>
      <p:ext uri="{BB962C8B-B14F-4D97-AF65-F5344CB8AC3E}">
        <p14:creationId xmlns:p14="http://schemas.microsoft.com/office/powerpoint/2010/main" val="19751328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cont</a:t>
            </a:r>
            <a:endParaRPr lang="en-US" dirty="0"/>
          </a:p>
        </p:txBody>
      </p:sp>
      <p:sp>
        <p:nvSpPr>
          <p:cNvPr id="4" name="Slide Number Placeholder 3"/>
          <p:cNvSpPr>
            <a:spLocks noGrp="1"/>
          </p:cNvSpPr>
          <p:nvPr>
            <p:ph type="sldNum" sz="quarter" idx="5"/>
          </p:nvPr>
        </p:nvSpPr>
        <p:spPr/>
        <p:txBody>
          <a:bodyPr/>
          <a:lstStyle/>
          <a:p>
            <a:fld id="{B196DE50-B92E-2D45-9FE4-15CBB1B20F7D}" type="slidenum">
              <a:rPr lang="en-US" smtClean="0"/>
              <a:t>6</a:t>
            </a:fld>
            <a:endParaRPr lang="en-US"/>
          </a:p>
        </p:txBody>
      </p:sp>
    </p:spTree>
    <p:extLst>
      <p:ext uri="{BB962C8B-B14F-4D97-AF65-F5344CB8AC3E}">
        <p14:creationId xmlns:p14="http://schemas.microsoft.com/office/powerpoint/2010/main" val="4411533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96DE50-B92E-2D45-9FE4-15CBB1B20F7D}" type="slidenum">
              <a:rPr lang="en-US" smtClean="0"/>
              <a:t>8</a:t>
            </a:fld>
            <a:endParaRPr lang="en-US"/>
          </a:p>
        </p:txBody>
      </p:sp>
    </p:spTree>
    <p:extLst>
      <p:ext uri="{BB962C8B-B14F-4D97-AF65-F5344CB8AC3E}">
        <p14:creationId xmlns:p14="http://schemas.microsoft.com/office/powerpoint/2010/main" val="38433639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A0523-3871-354A-BA36-CB4D79F6F5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7CE811-A19C-EE48-B0B8-75F886E823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4B8770B-B5B5-E545-9D84-B42AB749F567}"/>
              </a:ext>
            </a:extLst>
          </p:cNvPr>
          <p:cNvSpPr>
            <a:spLocks noGrp="1"/>
          </p:cNvSpPr>
          <p:nvPr>
            <p:ph type="dt" sz="half" idx="10"/>
          </p:nvPr>
        </p:nvSpPr>
        <p:spPr/>
        <p:txBody>
          <a:bodyPr/>
          <a:lstStyle/>
          <a:p>
            <a:fld id="{9B4DD665-BE9F-EB40-AAA7-0B22E38E2F5A}" type="datetimeFigureOut">
              <a:rPr lang="en-US" smtClean="0"/>
              <a:t>5/1/2019</a:t>
            </a:fld>
            <a:endParaRPr lang="en-US"/>
          </a:p>
        </p:txBody>
      </p:sp>
      <p:sp>
        <p:nvSpPr>
          <p:cNvPr id="5" name="Footer Placeholder 4">
            <a:extLst>
              <a:ext uri="{FF2B5EF4-FFF2-40B4-BE49-F238E27FC236}">
                <a16:creationId xmlns:a16="http://schemas.microsoft.com/office/drawing/2014/main" id="{D813ABF7-6673-C046-BA3C-FAFC0BACD2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85EB59-84CF-2B40-99B2-F94E9A7C0307}"/>
              </a:ext>
            </a:extLst>
          </p:cNvPr>
          <p:cNvSpPr>
            <a:spLocks noGrp="1"/>
          </p:cNvSpPr>
          <p:nvPr>
            <p:ph type="sldNum" sz="quarter" idx="12"/>
          </p:nvPr>
        </p:nvSpPr>
        <p:spPr/>
        <p:txBody>
          <a:bodyPr/>
          <a:lstStyle/>
          <a:p>
            <a:fld id="{89032987-4077-7E40-9D68-0C19A8C077F1}" type="slidenum">
              <a:rPr lang="en-US" smtClean="0"/>
              <a:t>‹#›</a:t>
            </a:fld>
            <a:endParaRPr lang="en-US"/>
          </a:p>
        </p:txBody>
      </p:sp>
    </p:spTree>
    <p:extLst>
      <p:ext uri="{BB962C8B-B14F-4D97-AF65-F5344CB8AC3E}">
        <p14:creationId xmlns:p14="http://schemas.microsoft.com/office/powerpoint/2010/main" val="29641849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05C55-DD7A-5346-9406-9956BFE8D1F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DA2148-95C9-0048-8ED3-3DDE6F83B1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CBFD61-133C-0E46-A61B-0894CAF64D0D}"/>
              </a:ext>
            </a:extLst>
          </p:cNvPr>
          <p:cNvSpPr>
            <a:spLocks noGrp="1"/>
          </p:cNvSpPr>
          <p:nvPr>
            <p:ph type="dt" sz="half" idx="10"/>
          </p:nvPr>
        </p:nvSpPr>
        <p:spPr/>
        <p:txBody>
          <a:bodyPr/>
          <a:lstStyle/>
          <a:p>
            <a:fld id="{9B4DD665-BE9F-EB40-AAA7-0B22E38E2F5A}" type="datetimeFigureOut">
              <a:rPr lang="en-US" smtClean="0"/>
              <a:t>5/1/2019</a:t>
            </a:fld>
            <a:endParaRPr lang="en-US"/>
          </a:p>
        </p:txBody>
      </p:sp>
      <p:sp>
        <p:nvSpPr>
          <p:cNvPr id="5" name="Footer Placeholder 4">
            <a:extLst>
              <a:ext uri="{FF2B5EF4-FFF2-40B4-BE49-F238E27FC236}">
                <a16:creationId xmlns:a16="http://schemas.microsoft.com/office/drawing/2014/main" id="{00974FEB-2D9B-DD44-B220-7C6343BF40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61A8CA-6CB1-9849-9417-664BA7568704}"/>
              </a:ext>
            </a:extLst>
          </p:cNvPr>
          <p:cNvSpPr>
            <a:spLocks noGrp="1"/>
          </p:cNvSpPr>
          <p:nvPr>
            <p:ph type="sldNum" sz="quarter" idx="12"/>
          </p:nvPr>
        </p:nvSpPr>
        <p:spPr/>
        <p:txBody>
          <a:bodyPr/>
          <a:lstStyle/>
          <a:p>
            <a:fld id="{89032987-4077-7E40-9D68-0C19A8C077F1}" type="slidenum">
              <a:rPr lang="en-US" smtClean="0"/>
              <a:t>‹#›</a:t>
            </a:fld>
            <a:endParaRPr lang="en-US"/>
          </a:p>
        </p:txBody>
      </p:sp>
    </p:spTree>
    <p:extLst>
      <p:ext uri="{BB962C8B-B14F-4D97-AF65-F5344CB8AC3E}">
        <p14:creationId xmlns:p14="http://schemas.microsoft.com/office/powerpoint/2010/main" val="24142485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33122-9956-234E-998C-AE209F6F677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85566F-6822-644D-AD8E-047278063E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9A919F-B2B3-C748-ACB4-0E39C506A7A4}"/>
              </a:ext>
            </a:extLst>
          </p:cNvPr>
          <p:cNvSpPr>
            <a:spLocks noGrp="1"/>
          </p:cNvSpPr>
          <p:nvPr>
            <p:ph type="dt" sz="half" idx="10"/>
          </p:nvPr>
        </p:nvSpPr>
        <p:spPr/>
        <p:txBody>
          <a:bodyPr/>
          <a:lstStyle/>
          <a:p>
            <a:fld id="{9B4DD665-BE9F-EB40-AAA7-0B22E38E2F5A}" type="datetimeFigureOut">
              <a:rPr lang="en-US" smtClean="0"/>
              <a:t>5/1/2019</a:t>
            </a:fld>
            <a:endParaRPr lang="en-US"/>
          </a:p>
        </p:txBody>
      </p:sp>
      <p:sp>
        <p:nvSpPr>
          <p:cNvPr id="5" name="Footer Placeholder 4">
            <a:extLst>
              <a:ext uri="{FF2B5EF4-FFF2-40B4-BE49-F238E27FC236}">
                <a16:creationId xmlns:a16="http://schemas.microsoft.com/office/drawing/2014/main" id="{3DE88F33-FE06-EF4B-A392-17ADCFC782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EDEFD1-19ED-0149-814A-774A58C028B0}"/>
              </a:ext>
            </a:extLst>
          </p:cNvPr>
          <p:cNvSpPr>
            <a:spLocks noGrp="1"/>
          </p:cNvSpPr>
          <p:nvPr>
            <p:ph type="sldNum" sz="quarter" idx="12"/>
          </p:nvPr>
        </p:nvSpPr>
        <p:spPr/>
        <p:txBody>
          <a:bodyPr/>
          <a:lstStyle/>
          <a:p>
            <a:fld id="{89032987-4077-7E40-9D68-0C19A8C077F1}" type="slidenum">
              <a:rPr lang="en-US" smtClean="0"/>
              <a:t>‹#›</a:t>
            </a:fld>
            <a:endParaRPr lang="en-US"/>
          </a:p>
        </p:txBody>
      </p:sp>
    </p:spTree>
    <p:extLst>
      <p:ext uri="{BB962C8B-B14F-4D97-AF65-F5344CB8AC3E}">
        <p14:creationId xmlns:p14="http://schemas.microsoft.com/office/powerpoint/2010/main" val="1204355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2D880-2E8E-524D-A16B-7ABE1AB860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7478D1-BE12-9E44-8D68-B85B7BFA33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9DD3C7-C53B-C648-ACB3-9156DACD4A75}"/>
              </a:ext>
            </a:extLst>
          </p:cNvPr>
          <p:cNvSpPr>
            <a:spLocks noGrp="1"/>
          </p:cNvSpPr>
          <p:nvPr>
            <p:ph type="dt" sz="half" idx="10"/>
          </p:nvPr>
        </p:nvSpPr>
        <p:spPr/>
        <p:txBody>
          <a:bodyPr/>
          <a:lstStyle/>
          <a:p>
            <a:fld id="{9B4DD665-BE9F-EB40-AAA7-0B22E38E2F5A}" type="datetimeFigureOut">
              <a:rPr lang="en-US" smtClean="0"/>
              <a:t>5/1/2019</a:t>
            </a:fld>
            <a:endParaRPr lang="en-US"/>
          </a:p>
        </p:txBody>
      </p:sp>
      <p:sp>
        <p:nvSpPr>
          <p:cNvPr id="5" name="Footer Placeholder 4">
            <a:extLst>
              <a:ext uri="{FF2B5EF4-FFF2-40B4-BE49-F238E27FC236}">
                <a16:creationId xmlns:a16="http://schemas.microsoft.com/office/drawing/2014/main" id="{C92C9878-190A-8649-9373-9ECAF987EC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924D0C-F10E-7643-BD39-7D74E995CEED}"/>
              </a:ext>
            </a:extLst>
          </p:cNvPr>
          <p:cNvSpPr>
            <a:spLocks noGrp="1"/>
          </p:cNvSpPr>
          <p:nvPr>
            <p:ph type="sldNum" sz="quarter" idx="12"/>
          </p:nvPr>
        </p:nvSpPr>
        <p:spPr/>
        <p:txBody>
          <a:bodyPr/>
          <a:lstStyle/>
          <a:p>
            <a:fld id="{89032987-4077-7E40-9D68-0C19A8C077F1}" type="slidenum">
              <a:rPr lang="en-US" smtClean="0"/>
              <a:t>‹#›</a:t>
            </a:fld>
            <a:endParaRPr lang="en-US"/>
          </a:p>
        </p:txBody>
      </p:sp>
    </p:spTree>
    <p:extLst>
      <p:ext uri="{BB962C8B-B14F-4D97-AF65-F5344CB8AC3E}">
        <p14:creationId xmlns:p14="http://schemas.microsoft.com/office/powerpoint/2010/main" val="12999617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35963-FE33-9A47-82A8-0D9879D027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0A3FF2F-77F1-7F41-98B8-245F412D52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65309DA-6473-7849-A06A-923A93FE47EF}"/>
              </a:ext>
            </a:extLst>
          </p:cNvPr>
          <p:cNvSpPr>
            <a:spLocks noGrp="1"/>
          </p:cNvSpPr>
          <p:nvPr>
            <p:ph type="dt" sz="half" idx="10"/>
          </p:nvPr>
        </p:nvSpPr>
        <p:spPr/>
        <p:txBody>
          <a:bodyPr/>
          <a:lstStyle/>
          <a:p>
            <a:fld id="{9B4DD665-BE9F-EB40-AAA7-0B22E38E2F5A}" type="datetimeFigureOut">
              <a:rPr lang="en-US" smtClean="0"/>
              <a:t>5/1/2019</a:t>
            </a:fld>
            <a:endParaRPr lang="en-US"/>
          </a:p>
        </p:txBody>
      </p:sp>
      <p:sp>
        <p:nvSpPr>
          <p:cNvPr id="5" name="Footer Placeholder 4">
            <a:extLst>
              <a:ext uri="{FF2B5EF4-FFF2-40B4-BE49-F238E27FC236}">
                <a16:creationId xmlns:a16="http://schemas.microsoft.com/office/drawing/2014/main" id="{25CDA18F-BE3F-DC4D-8C7A-3297C2ECDD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80CC74-334A-114F-A703-487B9703197D}"/>
              </a:ext>
            </a:extLst>
          </p:cNvPr>
          <p:cNvSpPr>
            <a:spLocks noGrp="1"/>
          </p:cNvSpPr>
          <p:nvPr>
            <p:ph type="sldNum" sz="quarter" idx="12"/>
          </p:nvPr>
        </p:nvSpPr>
        <p:spPr/>
        <p:txBody>
          <a:bodyPr/>
          <a:lstStyle/>
          <a:p>
            <a:fld id="{89032987-4077-7E40-9D68-0C19A8C077F1}" type="slidenum">
              <a:rPr lang="en-US" smtClean="0"/>
              <a:t>‹#›</a:t>
            </a:fld>
            <a:endParaRPr lang="en-US"/>
          </a:p>
        </p:txBody>
      </p:sp>
    </p:spTree>
    <p:extLst>
      <p:ext uri="{BB962C8B-B14F-4D97-AF65-F5344CB8AC3E}">
        <p14:creationId xmlns:p14="http://schemas.microsoft.com/office/powerpoint/2010/main" val="1078700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C4E22-32D0-B542-BF8E-BABCD3EBCE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C83F68-2F2A-754D-A76A-140655ABD64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D9B20B0-95B4-284E-ACBB-16FB5279DB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DAF232-2635-034B-8F27-57858865E944}"/>
              </a:ext>
            </a:extLst>
          </p:cNvPr>
          <p:cNvSpPr>
            <a:spLocks noGrp="1"/>
          </p:cNvSpPr>
          <p:nvPr>
            <p:ph type="dt" sz="half" idx="10"/>
          </p:nvPr>
        </p:nvSpPr>
        <p:spPr/>
        <p:txBody>
          <a:bodyPr/>
          <a:lstStyle/>
          <a:p>
            <a:fld id="{9B4DD665-BE9F-EB40-AAA7-0B22E38E2F5A}" type="datetimeFigureOut">
              <a:rPr lang="en-US" smtClean="0"/>
              <a:t>5/1/2019</a:t>
            </a:fld>
            <a:endParaRPr lang="en-US"/>
          </a:p>
        </p:txBody>
      </p:sp>
      <p:sp>
        <p:nvSpPr>
          <p:cNvPr id="6" name="Footer Placeholder 5">
            <a:extLst>
              <a:ext uri="{FF2B5EF4-FFF2-40B4-BE49-F238E27FC236}">
                <a16:creationId xmlns:a16="http://schemas.microsoft.com/office/drawing/2014/main" id="{AD4FE430-5EBD-AA48-9041-85E070E55A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B84BB5-6BCF-1141-99A6-3580F1D2262E}"/>
              </a:ext>
            </a:extLst>
          </p:cNvPr>
          <p:cNvSpPr>
            <a:spLocks noGrp="1"/>
          </p:cNvSpPr>
          <p:nvPr>
            <p:ph type="sldNum" sz="quarter" idx="12"/>
          </p:nvPr>
        </p:nvSpPr>
        <p:spPr/>
        <p:txBody>
          <a:bodyPr/>
          <a:lstStyle/>
          <a:p>
            <a:fld id="{89032987-4077-7E40-9D68-0C19A8C077F1}" type="slidenum">
              <a:rPr lang="en-US" smtClean="0"/>
              <a:t>‹#›</a:t>
            </a:fld>
            <a:endParaRPr lang="en-US"/>
          </a:p>
        </p:txBody>
      </p:sp>
    </p:spTree>
    <p:extLst>
      <p:ext uri="{BB962C8B-B14F-4D97-AF65-F5344CB8AC3E}">
        <p14:creationId xmlns:p14="http://schemas.microsoft.com/office/powerpoint/2010/main" val="474626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98AF5-2A73-F941-A72A-2D97162E0C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C69472F-9D38-8F40-9C17-328A44B718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E73839D-A659-7540-BBEF-79F48D5514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B90496C-4D00-9A44-9ABC-AB7655112C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E08DC7-F37F-1047-BE27-D5C9AF7AA04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A4A1CD-8381-7F4C-BFE5-9FCAB5B8A187}"/>
              </a:ext>
            </a:extLst>
          </p:cNvPr>
          <p:cNvSpPr>
            <a:spLocks noGrp="1"/>
          </p:cNvSpPr>
          <p:nvPr>
            <p:ph type="dt" sz="half" idx="10"/>
          </p:nvPr>
        </p:nvSpPr>
        <p:spPr/>
        <p:txBody>
          <a:bodyPr/>
          <a:lstStyle/>
          <a:p>
            <a:fld id="{9B4DD665-BE9F-EB40-AAA7-0B22E38E2F5A}" type="datetimeFigureOut">
              <a:rPr lang="en-US" smtClean="0"/>
              <a:t>5/1/2019</a:t>
            </a:fld>
            <a:endParaRPr lang="en-US"/>
          </a:p>
        </p:txBody>
      </p:sp>
      <p:sp>
        <p:nvSpPr>
          <p:cNvPr id="8" name="Footer Placeholder 7">
            <a:extLst>
              <a:ext uri="{FF2B5EF4-FFF2-40B4-BE49-F238E27FC236}">
                <a16:creationId xmlns:a16="http://schemas.microsoft.com/office/drawing/2014/main" id="{6E8F320A-2983-9C4F-8BD6-5D81D2E8BFE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70F5B1-59EE-FB4E-9458-BDF7AE4E93A7}"/>
              </a:ext>
            </a:extLst>
          </p:cNvPr>
          <p:cNvSpPr>
            <a:spLocks noGrp="1"/>
          </p:cNvSpPr>
          <p:nvPr>
            <p:ph type="sldNum" sz="quarter" idx="12"/>
          </p:nvPr>
        </p:nvSpPr>
        <p:spPr/>
        <p:txBody>
          <a:bodyPr/>
          <a:lstStyle/>
          <a:p>
            <a:fld id="{89032987-4077-7E40-9D68-0C19A8C077F1}" type="slidenum">
              <a:rPr lang="en-US" smtClean="0"/>
              <a:t>‹#›</a:t>
            </a:fld>
            <a:endParaRPr lang="en-US"/>
          </a:p>
        </p:txBody>
      </p:sp>
    </p:spTree>
    <p:extLst>
      <p:ext uri="{BB962C8B-B14F-4D97-AF65-F5344CB8AC3E}">
        <p14:creationId xmlns:p14="http://schemas.microsoft.com/office/powerpoint/2010/main" val="1684989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0598A-6260-D840-8417-DBC2C2887A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2E1443E-5460-194A-A5DC-14437E3E1C3A}"/>
              </a:ext>
            </a:extLst>
          </p:cNvPr>
          <p:cNvSpPr>
            <a:spLocks noGrp="1"/>
          </p:cNvSpPr>
          <p:nvPr>
            <p:ph type="dt" sz="half" idx="10"/>
          </p:nvPr>
        </p:nvSpPr>
        <p:spPr/>
        <p:txBody>
          <a:bodyPr/>
          <a:lstStyle/>
          <a:p>
            <a:fld id="{9B4DD665-BE9F-EB40-AAA7-0B22E38E2F5A}" type="datetimeFigureOut">
              <a:rPr lang="en-US" smtClean="0"/>
              <a:t>5/1/2019</a:t>
            </a:fld>
            <a:endParaRPr lang="en-US"/>
          </a:p>
        </p:txBody>
      </p:sp>
      <p:sp>
        <p:nvSpPr>
          <p:cNvPr id="4" name="Footer Placeholder 3">
            <a:extLst>
              <a:ext uri="{FF2B5EF4-FFF2-40B4-BE49-F238E27FC236}">
                <a16:creationId xmlns:a16="http://schemas.microsoft.com/office/drawing/2014/main" id="{2E7B1613-4491-8D44-A6D7-8DD413FE068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933F70-77D9-3247-AB07-42D555235552}"/>
              </a:ext>
            </a:extLst>
          </p:cNvPr>
          <p:cNvSpPr>
            <a:spLocks noGrp="1"/>
          </p:cNvSpPr>
          <p:nvPr>
            <p:ph type="sldNum" sz="quarter" idx="12"/>
          </p:nvPr>
        </p:nvSpPr>
        <p:spPr/>
        <p:txBody>
          <a:bodyPr/>
          <a:lstStyle/>
          <a:p>
            <a:fld id="{89032987-4077-7E40-9D68-0C19A8C077F1}" type="slidenum">
              <a:rPr lang="en-US" smtClean="0"/>
              <a:t>‹#›</a:t>
            </a:fld>
            <a:endParaRPr lang="en-US"/>
          </a:p>
        </p:txBody>
      </p:sp>
    </p:spTree>
    <p:extLst>
      <p:ext uri="{BB962C8B-B14F-4D97-AF65-F5344CB8AC3E}">
        <p14:creationId xmlns:p14="http://schemas.microsoft.com/office/powerpoint/2010/main" val="752255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DD9D62-246E-B44D-8741-1CE9A6F54DDE}"/>
              </a:ext>
            </a:extLst>
          </p:cNvPr>
          <p:cNvSpPr>
            <a:spLocks noGrp="1"/>
          </p:cNvSpPr>
          <p:nvPr>
            <p:ph type="dt" sz="half" idx="10"/>
          </p:nvPr>
        </p:nvSpPr>
        <p:spPr/>
        <p:txBody>
          <a:bodyPr/>
          <a:lstStyle/>
          <a:p>
            <a:fld id="{9B4DD665-BE9F-EB40-AAA7-0B22E38E2F5A}" type="datetimeFigureOut">
              <a:rPr lang="en-US" smtClean="0"/>
              <a:t>5/1/2019</a:t>
            </a:fld>
            <a:endParaRPr lang="en-US"/>
          </a:p>
        </p:txBody>
      </p:sp>
      <p:sp>
        <p:nvSpPr>
          <p:cNvPr id="3" name="Footer Placeholder 2">
            <a:extLst>
              <a:ext uri="{FF2B5EF4-FFF2-40B4-BE49-F238E27FC236}">
                <a16:creationId xmlns:a16="http://schemas.microsoft.com/office/drawing/2014/main" id="{2F8107ED-CE39-2348-9EAA-25931A357D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B7A7B0F-6BC5-8E40-9AEE-7EDA214120F2}"/>
              </a:ext>
            </a:extLst>
          </p:cNvPr>
          <p:cNvSpPr>
            <a:spLocks noGrp="1"/>
          </p:cNvSpPr>
          <p:nvPr>
            <p:ph type="sldNum" sz="quarter" idx="12"/>
          </p:nvPr>
        </p:nvSpPr>
        <p:spPr/>
        <p:txBody>
          <a:bodyPr/>
          <a:lstStyle/>
          <a:p>
            <a:fld id="{89032987-4077-7E40-9D68-0C19A8C077F1}" type="slidenum">
              <a:rPr lang="en-US" smtClean="0"/>
              <a:t>‹#›</a:t>
            </a:fld>
            <a:endParaRPr lang="en-US"/>
          </a:p>
        </p:txBody>
      </p:sp>
    </p:spTree>
    <p:extLst>
      <p:ext uri="{BB962C8B-B14F-4D97-AF65-F5344CB8AC3E}">
        <p14:creationId xmlns:p14="http://schemas.microsoft.com/office/powerpoint/2010/main" val="2715814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50657-F7AF-814D-908B-F9B6394C43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47B79F-4162-BB41-96F1-96A5E79987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0389E43-0397-5949-8E8E-133C4C7647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AA9425-776E-974A-8891-DBBA454FCD33}"/>
              </a:ext>
            </a:extLst>
          </p:cNvPr>
          <p:cNvSpPr>
            <a:spLocks noGrp="1"/>
          </p:cNvSpPr>
          <p:nvPr>
            <p:ph type="dt" sz="half" idx="10"/>
          </p:nvPr>
        </p:nvSpPr>
        <p:spPr/>
        <p:txBody>
          <a:bodyPr/>
          <a:lstStyle/>
          <a:p>
            <a:fld id="{9B4DD665-BE9F-EB40-AAA7-0B22E38E2F5A}" type="datetimeFigureOut">
              <a:rPr lang="en-US" smtClean="0"/>
              <a:t>5/1/2019</a:t>
            </a:fld>
            <a:endParaRPr lang="en-US"/>
          </a:p>
        </p:txBody>
      </p:sp>
      <p:sp>
        <p:nvSpPr>
          <p:cNvPr id="6" name="Footer Placeholder 5">
            <a:extLst>
              <a:ext uri="{FF2B5EF4-FFF2-40B4-BE49-F238E27FC236}">
                <a16:creationId xmlns:a16="http://schemas.microsoft.com/office/drawing/2014/main" id="{3DAB6DDB-E667-3846-89B1-A20E57769E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08DBE3-7E42-5B4E-9D2A-FC5F56CA0F0B}"/>
              </a:ext>
            </a:extLst>
          </p:cNvPr>
          <p:cNvSpPr>
            <a:spLocks noGrp="1"/>
          </p:cNvSpPr>
          <p:nvPr>
            <p:ph type="sldNum" sz="quarter" idx="12"/>
          </p:nvPr>
        </p:nvSpPr>
        <p:spPr/>
        <p:txBody>
          <a:bodyPr/>
          <a:lstStyle/>
          <a:p>
            <a:fld id="{89032987-4077-7E40-9D68-0C19A8C077F1}" type="slidenum">
              <a:rPr lang="en-US" smtClean="0"/>
              <a:t>‹#›</a:t>
            </a:fld>
            <a:endParaRPr lang="en-US"/>
          </a:p>
        </p:txBody>
      </p:sp>
    </p:spTree>
    <p:extLst>
      <p:ext uri="{BB962C8B-B14F-4D97-AF65-F5344CB8AC3E}">
        <p14:creationId xmlns:p14="http://schemas.microsoft.com/office/powerpoint/2010/main" val="3240236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E9006-A779-7342-928F-6D3682DF24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0079C34-671E-514F-8230-2BFF96F945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9695DAD-EA6F-7A4E-8F4E-1DC037C748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464AC4-8A08-5F4D-9FF1-90949FF93DA0}"/>
              </a:ext>
            </a:extLst>
          </p:cNvPr>
          <p:cNvSpPr>
            <a:spLocks noGrp="1"/>
          </p:cNvSpPr>
          <p:nvPr>
            <p:ph type="dt" sz="half" idx="10"/>
          </p:nvPr>
        </p:nvSpPr>
        <p:spPr/>
        <p:txBody>
          <a:bodyPr/>
          <a:lstStyle/>
          <a:p>
            <a:fld id="{9B4DD665-BE9F-EB40-AAA7-0B22E38E2F5A}" type="datetimeFigureOut">
              <a:rPr lang="en-US" smtClean="0"/>
              <a:t>5/1/2019</a:t>
            </a:fld>
            <a:endParaRPr lang="en-US"/>
          </a:p>
        </p:txBody>
      </p:sp>
      <p:sp>
        <p:nvSpPr>
          <p:cNvPr id="6" name="Footer Placeholder 5">
            <a:extLst>
              <a:ext uri="{FF2B5EF4-FFF2-40B4-BE49-F238E27FC236}">
                <a16:creationId xmlns:a16="http://schemas.microsoft.com/office/drawing/2014/main" id="{80BBCC4A-6A73-E74F-B834-F2C9F7D2FC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2B7638-21ED-5F4D-80AB-4A4ED7BEEB8C}"/>
              </a:ext>
            </a:extLst>
          </p:cNvPr>
          <p:cNvSpPr>
            <a:spLocks noGrp="1"/>
          </p:cNvSpPr>
          <p:nvPr>
            <p:ph type="sldNum" sz="quarter" idx="12"/>
          </p:nvPr>
        </p:nvSpPr>
        <p:spPr/>
        <p:txBody>
          <a:bodyPr/>
          <a:lstStyle/>
          <a:p>
            <a:fld id="{89032987-4077-7E40-9D68-0C19A8C077F1}" type="slidenum">
              <a:rPr lang="en-US" smtClean="0"/>
              <a:t>‹#›</a:t>
            </a:fld>
            <a:endParaRPr lang="en-US"/>
          </a:p>
        </p:txBody>
      </p:sp>
    </p:spTree>
    <p:extLst>
      <p:ext uri="{BB962C8B-B14F-4D97-AF65-F5344CB8AC3E}">
        <p14:creationId xmlns:p14="http://schemas.microsoft.com/office/powerpoint/2010/main" val="1359578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D1F333-6C68-D649-921F-90057A3B5B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D9FA7D-9732-8347-999A-C13F9CA575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C13C2C-3E6D-C34E-9092-DA84CBF240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4DD665-BE9F-EB40-AAA7-0B22E38E2F5A}" type="datetimeFigureOut">
              <a:rPr lang="en-US" smtClean="0"/>
              <a:t>5/1/2019</a:t>
            </a:fld>
            <a:endParaRPr lang="en-US"/>
          </a:p>
        </p:txBody>
      </p:sp>
      <p:sp>
        <p:nvSpPr>
          <p:cNvPr id="5" name="Footer Placeholder 4">
            <a:extLst>
              <a:ext uri="{FF2B5EF4-FFF2-40B4-BE49-F238E27FC236}">
                <a16:creationId xmlns:a16="http://schemas.microsoft.com/office/drawing/2014/main" id="{E566DDA5-3E20-9149-8946-553D0C6D08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F1D89E7-2B75-CC46-B216-429E4FCD64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032987-4077-7E40-9D68-0C19A8C077F1}" type="slidenum">
              <a:rPr lang="en-US" smtClean="0"/>
              <a:t>‹#›</a:t>
            </a:fld>
            <a:endParaRPr lang="en-US"/>
          </a:p>
        </p:txBody>
      </p:sp>
    </p:spTree>
    <p:extLst>
      <p:ext uri="{BB962C8B-B14F-4D97-AF65-F5344CB8AC3E}">
        <p14:creationId xmlns:p14="http://schemas.microsoft.com/office/powerpoint/2010/main" val="35858338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wearing a hat&#10;&#10;Description automatically generated">
            <a:extLst>
              <a:ext uri="{FF2B5EF4-FFF2-40B4-BE49-F238E27FC236}">
                <a16:creationId xmlns:a16="http://schemas.microsoft.com/office/drawing/2014/main" id="{B9032A6C-A58C-6B43-9461-A27A62A2C7AF}"/>
              </a:ext>
            </a:extLst>
          </p:cNvPr>
          <p:cNvPicPr>
            <a:picLocks noChangeAspect="1"/>
          </p:cNvPicPr>
          <p:nvPr/>
        </p:nvPicPr>
        <p:blipFill rotWithShape="1">
          <a:blip r:embed="rId2"/>
          <a:srcRect l="22512" t="9091" r="19578" b="-1"/>
          <a:stretch/>
        </p:blipFill>
        <p:spPr>
          <a:xfrm>
            <a:off x="4818888" y="1"/>
            <a:ext cx="7373112" cy="6857999"/>
          </a:xfrm>
          <a:prstGeom prst="rect">
            <a:avLst/>
          </a:prstGeom>
        </p:spPr>
      </p:pic>
      <p:sp>
        <p:nvSpPr>
          <p:cNvPr id="13" name="Freeform 8">
            <a:extLst>
              <a:ext uri="{FF2B5EF4-FFF2-40B4-BE49-F238E27FC236}">
                <a16:creationId xmlns:a16="http://schemas.microsoft.com/office/drawing/2014/main" id="{9225B0D8-E56E-4ACC-A464-81F406276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1" y="-478"/>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8F5D1B28-3976-4367-807C-CAD629CDD8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 y="-478"/>
            <a:ext cx="8078052" cy="6858478"/>
          </a:xfrm>
          <a:custGeom>
            <a:avLst/>
            <a:gdLst>
              <a:gd name="connsiteX0" fmla="*/ 0 w 8078052"/>
              <a:gd name="connsiteY0" fmla="*/ 0 h 6858478"/>
              <a:gd name="connsiteX1" fmla="*/ 3829872 w 8078052"/>
              <a:gd name="connsiteY1" fmla="*/ 0 h 6858478"/>
              <a:gd name="connsiteX2" fmla="*/ 4896100 w 8078052"/>
              <a:gd name="connsiteY2" fmla="*/ 0 h 6858478"/>
              <a:gd name="connsiteX3" fmla="*/ 4901677 w 8078052"/>
              <a:gd name="connsiteY3" fmla="*/ 0 h 6858478"/>
              <a:gd name="connsiteX4" fmla="*/ 8078052 w 8078052"/>
              <a:gd name="connsiteY4" fmla="*/ 6858478 h 6858478"/>
              <a:gd name="connsiteX5" fmla="*/ 653497 w 8078052"/>
              <a:gd name="connsiteY5" fmla="*/ 6858478 h 6858478"/>
              <a:gd name="connsiteX6" fmla="*/ 653757 w 8078052"/>
              <a:gd name="connsiteY6" fmla="*/ 6857916 h 6858478"/>
              <a:gd name="connsiteX7" fmla="*/ 0 w 8078052"/>
              <a:gd name="connsiteY7" fmla="*/ 6857916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2" h="6858478">
                <a:moveTo>
                  <a:pt x="0" y="0"/>
                </a:moveTo>
                <a:lnTo>
                  <a:pt x="3829872" y="0"/>
                </a:lnTo>
                <a:lnTo>
                  <a:pt x="4896100" y="0"/>
                </a:lnTo>
                <a:lnTo>
                  <a:pt x="4901677" y="0"/>
                </a:lnTo>
                <a:lnTo>
                  <a:pt x="8078052" y="6858478"/>
                </a:lnTo>
                <a:lnTo>
                  <a:pt x="653497" y="6858478"/>
                </a:lnTo>
                <a:lnTo>
                  <a:pt x="653757" y="6857916"/>
                </a:lnTo>
                <a:lnTo>
                  <a:pt x="0" y="6857916"/>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3D9844-56B9-A649-A6E8-05D8BC16156D}"/>
              </a:ext>
            </a:extLst>
          </p:cNvPr>
          <p:cNvSpPr>
            <a:spLocks noGrp="1"/>
          </p:cNvSpPr>
          <p:nvPr>
            <p:ph type="ctrTitle"/>
          </p:nvPr>
        </p:nvSpPr>
        <p:spPr>
          <a:xfrm>
            <a:off x="804672" y="2600324"/>
            <a:ext cx="5058370" cy="3320973"/>
          </a:xfrm>
        </p:spPr>
        <p:txBody>
          <a:bodyPr anchor="t">
            <a:normAutofit/>
          </a:bodyPr>
          <a:lstStyle/>
          <a:p>
            <a:pPr algn="l"/>
            <a:r>
              <a:rPr lang="en-US" sz="5400" dirty="0"/>
              <a:t>PUBG Game Play Analysis </a:t>
            </a:r>
          </a:p>
        </p:txBody>
      </p:sp>
    </p:spTree>
    <p:extLst>
      <p:ext uri="{BB962C8B-B14F-4D97-AF65-F5344CB8AC3E}">
        <p14:creationId xmlns:p14="http://schemas.microsoft.com/office/powerpoint/2010/main" val="27394078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2E44A9-9B84-BE4B-BF3E-6493734E6F2E}"/>
              </a:ext>
            </a:extLst>
          </p:cNvPr>
          <p:cNvSpPr>
            <a:spLocks noGrp="1"/>
          </p:cNvSpPr>
          <p:nvPr>
            <p:ph type="title"/>
          </p:nvPr>
        </p:nvSpPr>
        <p:spPr>
          <a:xfrm>
            <a:off x="643467" y="643467"/>
            <a:ext cx="3363974" cy="1597315"/>
          </a:xfrm>
          <a:noFill/>
          <a:ln w="19050">
            <a:solidFill>
              <a:schemeClr val="bg1"/>
            </a:solidFill>
          </a:ln>
        </p:spPr>
        <p:txBody>
          <a:bodyPr vert="horz" wrap="square" lIns="91440" tIns="45720" rIns="91440" bIns="45720" rtlCol="0">
            <a:normAutofit/>
          </a:bodyPr>
          <a:lstStyle/>
          <a:p>
            <a:pPr algn="ctr"/>
            <a:r>
              <a:rPr lang="en-US" sz="2800" kern="1200">
                <a:solidFill>
                  <a:schemeClr val="bg1"/>
                </a:solidFill>
                <a:latin typeface="+mj-lt"/>
                <a:ea typeface="+mj-ea"/>
                <a:cs typeface="+mj-cs"/>
              </a:rPr>
              <a:t>Kill distribution by Distance</a:t>
            </a:r>
          </a:p>
        </p:txBody>
      </p:sp>
      <p:sp>
        <p:nvSpPr>
          <p:cNvPr id="17" name="Content Placeholder 16">
            <a:extLst>
              <a:ext uri="{FF2B5EF4-FFF2-40B4-BE49-F238E27FC236}">
                <a16:creationId xmlns:a16="http://schemas.microsoft.com/office/drawing/2014/main" id="{77FBDF7D-485C-420F-B701-CC0598B9B5BE}"/>
              </a:ext>
            </a:extLst>
          </p:cNvPr>
          <p:cNvSpPr>
            <a:spLocks noGrp="1"/>
          </p:cNvSpPr>
          <p:nvPr>
            <p:ph idx="1"/>
          </p:nvPr>
        </p:nvSpPr>
        <p:spPr>
          <a:xfrm>
            <a:off x="643468" y="2638044"/>
            <a:ext cx="3687900" cy="3415622"/>
          </a:xfrm>
        </p:spPr>
        <p:txBody>
          <a:bodyPr>
            <a:normAutofit/>
          </a:bodyPr>
          <a:lstStyle/>
          <a:p>
            <a:r>
              <a:rPr lang="en-US" sz="2000" dirty="0">
                <a:solidFill>
                  <a:schemeClr val="bg1"/>
                </a:solidFill>
              </a:rPr>
              <a:t>Calculate the distance between the victim and killer.  (d= sqrt</a:t>
            </a:r>
            <a:r>
              <a:rPr lang="en-US" sz="2000" i="1" dirty="0">
                <a:solidFill>
                  <a:schemeClr val="bg1"/>
                </a:solidFill>
              </a:rPr>
              <a:t>((x1-x2)^2+ (y1-y2)^2)</a:t>
            </a:r>
            <a:r>
              <a:rPr lang="en-US" sz="2000" dirty="0">
                <a:solidFill>
                  <a:schemeClr val="bg1"/>
                </a:solidFill>
              </a:rPr>
              <a:t>)</a:t>
            </a:r>
          </a:p>
          <a:p>
            <a:r>
              <a:rPr lang="en-US" sz="2000" dirty="0">
                <a:solidFill>
                  <a:schemeClr val="bg1"/>
                </a:solidFill>
              </a:rPr>
              <a:t>Most common range 10, 30, 50, 100, 200, 500, 800, 1000</a:t>
            </a:r>
          </a:p>
          <a:p>
            <a:r>
              <a:rPr lang="en-US" sz="2000" dirty="0">
                <a:solidFill>
                  <a:schemeClr val="bg1"/>
                </a:solidFill>
              </a:rPr>
              <a:t>And place those kill action in the bin (</a:t>
            </a:r>
            <a:r>
              <a:rPr lang="en-US" sz="2000" dirty="0" err="1">
                <a:solidFill>
                  <a:schemeClr val="bg1"/>
                </a:solidFill>
              </a:rPr>
              <a:t>pd.cut</a:t>
            </a:r>
            <a:r>
              <a:rPr lang="en-US" sz="2000" dirty="0">
                <a:solidFill>
                  <a:schemeClr val="bg1"/>
                </a:solidFill>
              </a:rPr>
              <a:t>)</a:t>
            </a:r>
          </a:p>
          <a:p>
            <a:r>
              <a:rPr lang="en-US" sz="2000" dirty="0">
                <a:solidFill>
                  <a:schemeClr val="bg1"/>
                </a:solidFill>
              </a:rPr>
              <a:t>Most are close combat under 100m</a:t>
            </a:r>
          </a:p>
          <a:p>
            <a:pPr marL="0" indent="0">
              <a:buNone/>
            </a:pPr>
            <a:endParaRPr lang="en-US" sz="2000" dirty="0">
              <a:solidFill>
                <a:schemeClr val="bg1"/>
              </a:solidFill>
            </a:endParaRPr>
          </a:p>
          <a:p>
            <a:pPr marL="0" indent="0">
              <a:buNone/>
            </a:pPr>
            <a:endParaRPr lang="en-US" sz="2000" dirty="0">
              <a:solidFill>
                <a:schemeClr val="bg1"/>
              </a:solidFill>
            </a:endParaRPr>
          </a:p>
        </p:txBody>
      </p:sp>
      <p:pic>
        <p:nvPicPr>
          <p:cNvPr id="15" name="Content Placeholder 4" descr="A screenshot of a cell phone&#10;&#10;Description automatically generated">
            <a:extLst>
              <a:ext uri="{FF2B5EF4-FFF2-40B4-BE49-F238E27FC236}">
                <a16:creationId xmlns:a16="http://schemas.microsoft.com/office/drawing/2014/main" id="{CE5EFD33-9849-7449-A528-67674F092DDF}"/>
              </a:ext>
            </a:extLst>
          </p:cNvPr>
          <p:cNvPicPr>
            <a:picLocks noChangeAspect="1"/>
          </p:cNvPicPr>
          <p:nvPr/>
        </p:nvPicPr>
        <p:blipFill>
          <a:blip r:embed="rId2"/>
          <a:stretch>
            <a:fillRect/>
          </a:stretch>
        </p:blipFill>
        <p:spPr>
          <a:xfrm>
            <a:off x="5297763" y="676867"/>
            <a:ext cx="6250769" cy="5343399"/>
          </a:xfrm>
          <a:prstGeom prst="rect">
            <a:avLst/>
          </a:prstGeom>
        </p:spPr>
      </p:pic>
    </p:spTree>
    <p:extLst>
      <p:ext uri="{BB962C8B-B14F-4D97-AF65-F5344CB8AC3E}">
        <p14:creationId xmlns:p14="http://schemas.microsoft.com/office/powerpoint/2010/main" val="42562940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9F3B186-BF03-0045-B531-AB074F9EBA32}"/>
              </a:ext>
            </a:extLst>
          </p:cNvPr>
          <p:cNvSpPr>
            <a:spLocks noGrp="1"/>
          </p:cNvSpPr>
          <p:nvPr>
            <p:ph type="title"/>
          </p:nvPr>
        </p:nvSpPr>
        <p:spPr>
          <a:xfrm>
            <a:off x="655320" y="365125"/>
            <a:ext cx="9013052" cy="1623312"/>
          </a:xfrm>
        </p:spPr>
        <p:txBody>
          <a:bodyPr anchor="b">
            <a:normAutofit/>
          </a:bodyPr>
          <a:lstStyle/>
          <a:p>
            <a:r>
              <a:rPr lang="en-US" sz="4000"/>
              <a:t>Future work</a:t>
            </a:r>
          </a:p>
        </p:txBody>
      </p:sp>
      <p:cxnSp>
        <p:nvCxnSpPr>
          <p:cNvPr id="12"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2A733FEF-CA37-C545-A327-48001112F9FA}"/>
              </a:ext>
            </a:extLst>
          </p:cNvPr>
          <p:cNvSpPr>
            <a:spLocks noGrp="1"/>
          </p:cNvSpPr>
          <p:nvPr>
            <p:ph idx="1"/>
          </p:nvPr>
        </p:nvSpPr>
        <p:spPr>
          <a:xfrm>
            <a:off x="655320" y="2644518"/>
            <a:ext cx="9013052" cy="3327251"/>
          </a:xfrm>
        </p:spPr>
        <p:txBody>
          <a:bodyPr>
            <a:normAutofit/>
          </a:bodyPr>
          <a:lstStyle/>
          <a:p>
            <a:r>
              <a:rPr lang="en-US" sz="2400" dirty="0"/>
              <a:t>Include a method to show how many kills the winner have.</a:t>
            </a:r>
          </a:p>
          <a:p>
            <a:r>
              <a:rPr lang="en-US" sz="2400" dirty="0"/>
              <a:t>Favorite weapon choose by the </a:t>
            </a:r>
            <a:r>
              <a:rPr lang="en-US" sz="2400" dirty="0" err="1"/>
              <a:t>the</a:t>
            </a:r>
            <a:r>
              <a:rPr lang="en-US" sz="2400" dirty="0"/>
              <a:t> player</a:t>
            </a:r>
          </a:p>
          <a:p>
            <a:r>
              <a:rPr lang="en-US" sz="2400" dirty="0"/>
              <a:t>Add filter to remove those data which caused hot zone on the top left corner</a:t>
            </a:r>
            <a:r>
              <a:rPr lang="en-US" sz="2000" dirty="0"/>
              <a:t>.</a:t>
            </a:r>
          </a:p>
        </p:txBody>
      </p:sp>
    </p:spTree>
    <p:extLst>
      <p:ext uri="{BB962C8B-B14F-4D97-AF65-F5344CB8AC3E}">
        <p14:creationId xmlns:p14="http://schemas.microsoft.com/office/powerpoint/2010/main" val="216810935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78E67AA-E86F-A34D-84C7-2F2455F6E0EB}"/>
              </a:ext>
            </a:extLst>
          </p:cNvPr>
          <p:cNvSpPr>
            <a:spLocks noGrp="1"/>
          </p:cNvSpPr>
          <p:nvPr>
            <p:ph type="title"/>
          </p:nvPr>
        </p:nvSpPr>
        <p:spPr>
          <a:xfrm>
            <a:off x="655320" y="365125"/>
            <a:ext cx="9013052" cy="1623312"/>
          </a:xfrm>
        </p:spPr>
        <p:txBody>
          <a:bodyPr anchor="b">
            <a:normAutofit/>
          </a:bodyPr>
          <a:lstStyle/>
          <a:p>
            <a:r>
              <a:rPr lang="en-US" sz="4000"/>
              <a:t>Introduction</a:t>
            </a:r>
          </a:p>
        </p:txBody>
      </p:sp>
      <p:cxnSp>
        <p:nvCxnSpPr>
          <p:cNvPr id="10"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386419E-4DD5-7941-940E-7C0065B56EAB}"/>
              </a:ext>
            </a:extLst>
          </p:cNvPr>
          <p:cNvSpPr>
            <a:spLocks noGrp="1"/>
          </p:cNvSpPr>
          <p:nvPr>
            <p:ph idx="1"/>
          </p:nvPr>
        </p:nvSpPr>
        <p:spPr>
          <a:xfrm>
            <a:off x="655320" y="2644518"/>
            <a:ext cx="9013052" cy="3327251"/>
          </a:xfrm>
        </p:spPr>
        <p:txBody>
          <a:bodyPr>
            <a:normAutofit/>
          </a:bodyPr>
          <a:lstStyle/>
          <a:p>
            <a:r>
              <a:rPr lang="en-US" sz="2000" dirty="0"/>
              <a:t>PUBG(Player Unknown’s Battlegrounds) is a well known online multiplayer battle royal game. The available safe area of the game's map decreases in size over time, directing surviving players into smaller areas to force encounters. The last player or team standing wins the round. Player or team who win a match are greeted with “Winner winner chicken dinner.”</a:t>
            </a:r>
          </a:p>
          <a:p>
            <a:r>
              <a:rPr lang="en-US" sz="2000" dirty="0"/>
              <a:t>As PUBG offering 100 players per match and most elements such as safe area runs randomly, it will be helpful for the players to make a analysis to predict the probably safe area to prevent huge damage due to traveling </a:t>
            </a:r>
            <a:r>
              <a:rPr lang="en-US" sz="2000"/>
              <a:t>in unplayable zone.</a:t>
            </a:r>
            <a:endParaRPr lang="en-US" sz="2000" dirty="0"/>
          </a:p>
        </p:txBody>
      </p:sp>
    </p:spTree>
    <p:extLst>
      <p:ext uri="{BB962C8B-B14F-4D97-AF65-F5344CB8AC3E}">
        <p14:creationId xmlns:p14="http://schemas.microsoft.com/office/powerpoint/2010/main" val="395410189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2" name="Rectangle 8">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68792E2-C03E-8249-BB42-E42CED2F65E1}"/>
              </a:ext>
            </a:extLst>
          </p:cNvPr>
          <p:cNvSpPr>
            <a:spLocks noGrp="1"/>
          </p:cNvSpPr>
          <p:nvPr>
            <p:ph type="title"/>
          </p:nvPr>
        </p:nvSpPr>
        <p:spPr>
          <a:xfrm>
            <a:off x="833002" y="448253"/>
            <a:ext cx="10520702" cy="1325563"/>
          </a:xfrm>
        </p:spPr>
        <p:txBody>
          <a:bodyPr>
            <a:normAutofit/>
          </a:bodyPr>
          <a:lstStyle/>
          <a:p>
            <a:r>
              <a:rPr lang="en-US"/>
              <a:t>Prepare</a:t>
            </a:r>
            <a:endParaRPr lang="en-US" dirty="0"/>
          </a:p>
        </p:txBody>
      </p:sp>
      <p:sp>
        <p:nvSpPr>
          <p:cNvPr id="3" name="Content Placeholder 2">
            <a:extLst>
              <a:ext uri="{FF2B5EF4-FFF2-40B4-BE49-F238E27FC236}">
                <a16:creationId xmlns:a16="http://schemas.microsoft.com/office/drawing/2014/main" id="{6FDCCB1B-5BAB-F341-9FB0-BD5FB31AA93C}"/>
              </a:ext>
            </a:extLst>
          </p:cNvPr>
          <p:cNvSpPr>
            <a:spLocks noGrp="1"/>
          </p:cNvSpPr>
          <p:nvPr>
            <p:ph idx="1"/>
          </p:nvPr>
        </p:nvSpPr>
        <p:spPr>
          <a:xfrm>
            <a:off x="838200" y="2191807"/>
            <a:ext cx="5959642" cy="3985155"/>
          </a:xfrm>
        </p:spPr>
        <p:txBody>
          <a:bodyPr>
            <a:normAutofit/>
          </a:bodyPr>
          <a:lstStyle/>
          <a:p>
            <a:r>
              <a:rPr lang="en-US" sz="2000" dirty="0"/>
              <a:t>In order to analysis the map, we need huge amount of data.</a:t>
            </a:r>
          </a:p>
          <a:p>
            <a:r>
              <a:rPr lang="en-US" sz="2000" dirty="0"/>
              <a:t>Data is obtained from Kaggle</a:t>
            </a:r>
          </a:p>
          <a:p>
            <a:r>
              <a:rPr lang="en-US" sz="2000" dirty="0"/>
              <a:t>Data does not contain information about safe zone </a:t>
            </a:r>
          </a:p>
          <a:p>
            <a:endParaRPr lang="en-US" sz="2000" dirty="0"/>
          </a:p>
          <a:p>
            <a:endParaRPr lang="en-US" sz="2000" dirty="0"/>
          </a:p>
        </p:txBody>
      </p:sp>
      <p:pic>
        <p:nvPicPr>
          <p:cNvPr id="4" name="Content Placeholder 4" descr="A close up of text on a white background&#10;&#10;Description automatically generated">
            <a:extLst>
              <a:ext uri="{FF2B5EF4-FFF2-40B4-BE49-F238E27FC236}">
                <a16:creationId xmlns:a16="http://schemas.microsoft.com/office/drawing/2014/main" id="{3DB66D76-03C2-C545-AEE2-9DEFB7D9A2C6}"/>
              </a:ext>
            </a:extLst>
          </p:cNvPr>
          <p:cNvPicPr>
            <a:picLocks noChangeAspect="1"/>
          </p:cNvPicPr>
          <p:nvPr/>
        </p:nvPicPr>
        <p:blipFill rotWithShape="1">
          <a:blip r:embed="rId2"/>
          <a:srcRect b="56914"/>
          <a:stretch/>
        </p:blipFill>
        <p:spPr>
          <a:xfrm>
            <a:off x="685095" y="3731861"/>
            <a:ext cx="10594656" cy="2704646"/>
          </a:xfrm>
          <a:prstGeom prst="rect">
            <a:avLst/>
          </a:prstGeom>
        </p:spPr>
      </p:pic>
    </p:spTree>
    <p:extLst>
      <p:ext uri="{BB962C8B-B14F-4D97-AF65-F5344CB8AC3E}">
        <p14:creationId xmlns:p14="http://schemas.microsoft.com/office/powerpoint/2010/main" val="38369043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110472-91EA-5042-A327-689EC2C0B537}"/>
              </a:ext>
            </a:extLst>
          </p:cNvPr>
          <p:cNvSpPr>
            <a:spLocks noGrp="1"/>
          </p:cNvSpPr>
          <p:nvPr>
            <p:ph type="title"/>
          </p:nvPr>
        </p:nvSpPr>
        <p:spPr>
          <a:xfrm>
            <a:off x="1524000" y="1122362"/>
            <a:ext cx="9144000" cy="2840037"/>
          </a:xfrm>
        </p:spPr>
        <p:txBody>
          <a:bodyPr vert="horz" lIns="91440" tIns="45720" rIns="91440" bIns="45720" rtlCol="0" anchor="b">
            <a:normAutofit/>
          </a:bodyPr>
          <a:lstStyle/>
          <a:p>
            <a:pPr algn="ctr"/>
            <a:r>
              <a:rPr lang="en-US" sz="5800" kern="1200">
                <a:solidFill>
                  <a:schemeClr val="tx1"/>
                </a:solidFill>
                <a:latin typeface="+mj-lt"/>
                <a:ea typeface="+mj-ea"/>
                <a:cs typeface="+mj-cs"/>
              </a:rPr>
              <a:t>Heatmap happened in the first 2 mins</a:t>
            </a:r>
          </a:p>
        </p:txBody>
      </p:sp>
      <p:cxnSp>
        <p:nvCxnSpPr>
          <p:cNvPr id="15" name="Straight Connector 14">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205864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AD7E55E-7EAB-8948-AA1B-F0E8C476D5AC}"/>
              </a:ext>
            </a:extLst>
          </p:cNvPr>
          <p:cNvSpPr>
            <a:spLocks noGrp="1"/>
          </p:cNvSpPr>
          <p:nvPr>
            <p:ph type="title"/>
          </p:nvPr>
        </p:nvSpPr>
        <p:spPr>
          <a:xfrm>
            <a:off x="833002" y="448253"/>
            <a:ext cx="10520702" cy="1325563"/>
          </a:xfrm>
        </p:spPr>
        <p:txBody>
          <a:bodyPr>
            <a:normAutofit/>
          </a:bodyPr>
          <a:lstStyle/>
          <a:p>
            <a:r>
              <a:rPr lang="en-US"/>
              <a:t>Heatmap for death take placed in the first 2 mins</a:t>
            </a:r>
          </a:p>
        </p:txBody>
      </p:sp>
      <p:sp>
        <p:nvSpPr>
          <p:cNvPr id="3" name="Content Placeholder 2">
            <a:extLst>
              <a:ext uri="{FF2B5EF4-FFF2-40B4-BE49-F238E27FC236}">
                <a16:creationId xmlns:a16="http://schemas.microsoft.com/office/drawing/2014/main" id="{96EBEC5F-035F-F840-8886-9D83AE8500D1}"/>
              </a:ext>
            </a:extLst>
          </p:cNvPr>
          <p:cNvSpPr>
            <a:spLocks noGrp="1"/>
          </p:cNvSpPr>
          <p:nvPr>
            <p:ph idx="1"/>
          </p:nvPr>
        </p:nvSpPr>
        <p:spPr>
          <a:xfrm>
            <a:off x="838200" y="2191807"/>
            <a:ext cx="4936067" cy="3985155"/>
          </a:xfrm>
        </p:spPr>
        <p:txBody>
          <a:bodyPr>
            <a:normAutofit/>
          </a:bodyPr>
          <a:lstStyle/>
          <a:p>
            <a:endParaRPr lang="en-US" sz="2000" dirty="0"/>
          </a:p>
          <a:p>
            <a:r>
              <a:rPr lang="en-US" sz="2000" dirty="0"/>
              <a:t>Find the victims dead in the first 2 mins (120 on chart)</a:t>
            </a:r>
          </a:p>
          <a:p>
            <a:r>
              <a:rPr lang="en-US" sz="2000" dirty="0"/>
              <a:t>Convert the position from chart(both map are 8 x 8) to actual location on image </a:t>
            </a:r>
          </a:p>
          <a:p>
            <a:r>
              <a:rPr lang="en-US" sz="2000" dirty="0"/>
              <a:t>Create contour lines use those victim's death location (</a:t>
            </a:r>
            <a:r>
              <a:rPr lang="en-US" sz="2000" dirty="0" err="1"/>
              <a:t>sns.kdeplot</a:t>
            </a:r>
            <a:r>
              <a:rPr lang="en-US" sz="2000" dirty="0"/>
              <a:t>)</a:t>
            </a:r>
          </a:p>
        </p:txBody>
      </p:sp>
      <p:pic>
        <p:nvPicPr>
          <p:cNvPr id="13" name="Content Placeholder 4" descr="A picture containing indoor&#10;&#10;Description automatically generated">
            <a:extLst>
              <a:ext uri="{FF2B5EF4-FFF2-40B4-BE49-F238E27FC236}">
                <a16:creationId xmlns:a16="http://schemas.microsoft.com/office/drawing/2014/main" id="{04A57E45-7BCA-4278-845F-E6DD8BC04672}"/>
              </a:ext>
            </a:extLst>
          </p:cNvPr>
          <p:cNvPicPr>
            <a:picLocks noChangeAspect="1"/>
          </p:cNvPicPr>
          <p:nvPr/>
        </p:nvPicPr>
        <p:blipFill>
          <a:blip r:embed="rId3"/>
          <a:stretch>
            <a:fillRect/>
          </a:stretch>
        </p:blipFill>
        <p:spPr>
          <a:xfrm>
            <a:off x="6898122" y="2191807"/>
            <a:ext cx="3975193" cy="3985156"/>
          </a:xfrm>
          <a:prstGeom prst="rect">
            <a:avLst/>
          </a:prstGeom>
        </p:spPr>
      </p:pic>
    </p:spTree>
    <p:extLst>
      <p:ext uri="{BB962C8B-B14F-4D97-AF65-F5344CB8AC3E}">
        <p14:creationId xmlns:p14="http://schemas.microsoft.com/office/powerpoint/2010/main" val="215921523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28EFCA-9EC2-6448-8F3D-E03718F6EB7D}"/>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dirty="0">
                <a:solidFill>
                  <a:srgbClr val="FFFFFF"/>
                </a:solidFill>
              </a:rPr>
              <a:t>Compare with </a:t>
            </a:r>
            <a:r>
              <a:rPr lang="en-US" sz="5400" dirty="0" err="1">
                <a:solidFill>
                  <a:srgbClr val="FFFFFF"/>
                </a:solidFill>
              </a:rPr>
              <a:t>op.gg</a:t>
            </a:r>
            <a:r>
              <a:rPr lang="en-US" sz="5400" dirty="0">
                <a:solidFill>
                  <a:srgbClr val="FFFFFF"/>
                </a:solidFill>
              </a:rPr>
              <a:t> (landing spot)</a:t>
            </a:r>
          </a:p>
        </p:txBody>
      </p:sp>
      <p:cxnSp>
        <p:nvCxnSpPr>
          <p:cNvPr id="13" name="Straight Connector 1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text, book&#10;&#10;Description automatically generated">
            <a:extLst>
              <a:ext uri="{FF2B5EF4-FFF2-40B4-BE49-F238E27FC236}">
                <a16:creationId xmlns:a16="http://schemas.microsoft.com/office/drawing/2014/main" id="{B5F77537-0AD8-114D-9B6C-0321299C73BF}"/>
              </a:ext>
            </a:extLst>
          </p:cNvPr>
          <p:cNvPicPr>
            <a:picLocks noGrp="1" noChangeAspect="1"/>
          </p:cNvPicPr>
          <p:nvPr>
            <p:ph idx="1"/>
          </p:nvPr>
        </p:nvPicPr>
        <p:blipFill>
          <a:blip r:embed="rId3"/>
          <a:stretch>
            <a:fillRect/>
          </a:stretch>
        </p:blipFill>
        <p:spPr>
          <a:xfrm>
            <a:off x="1317981" y="2372269"/>
            <a:ext cx="3987640" cy="4253483"/>
          </a:xfrm>
          <a:prstGeom prst="rect">
            <a:avLst/>
          </a:prstGeom>
        </p:spPr>
      </p:pic>
      <p:cxnSp>
        <p:nvCxnSpPr>
          <p:cNvPr id="15" name="Straight Connector 1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5D9A1E6-823F-DC41-BCC5-EA2B04957764}"/>
              </a:ext>
            </a:extLst>
          </p:cNvPr>
          <p:cNvPicPr>
            <a:picLocks noChangeAspect="1"/>
          </p:cNvPicPr>
          <p:nvPr/>
        </p:nvPicPr>
        <p:blipFill>
          <a:blip r:embed="rId4"/>
          <a:stretch>
            <a:fillRect/>
          </a:stretch>
        </p:blipFill>
        <p:spPr>
          <a:xfrm>
            <a:off x="7179211" y="2426818"/>
            <a:ext cx="3987641" cy="3997637"/>
          </a:xfrm>
          <a:prstGeom prst="rect">
            <a:avLst/>
          </a:prstGeom>
        </p:spPr>
      </p:pic>
    </p:spTree>
    <p:extLst>
      <p:ext uri="{BB962C8B-B14F-4D97-AF65-F5344CB8AC3E}">
        <p14:creationId xmlns:p14="http://schemas.microsoft.com/office/powerpoint/2010/main" val="16271787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0CF0FC-6F7C-B545-8C39-4B69E4450928}"/>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dirty="0">
                <a:solidFill>
                  <a:srgbClr val="FFFFFF"/>
                </a:solidFill>
              </a:rPr>
              <a:t>Compare with </a:t>
            </a:r>
            <a:r>
              <a:rPr lang="en-US" sz="5400" dirty="0" err="1">
                <a:solidFill>
                  <a:srgbClr val="FFFFFF"/>
                </a:solidFill>
              </a:rPr>
              <a:t>op.gg</a:t>
            </a:r>
            <a:r>
              <a:rPr lang="en-US" sz="5400" dirty="0">
                <a:solidFill>
                  <a:srgbClr val="FFFFFF"/>
                </a:solidFill>
              </a:rPr>
              <a:t>(landing spots)</a:t>
            </a:r>
          </a:p>
        </p:txBody>
      </p:sp>
      <p:cxnSp>
        <p:nvCxnSpPr>
          <p:cNvPr id="20" name="Straight Connector 13">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7" name="Picture 6" descr="A picture containing indoor, text&#10;&#10;Description automatically generated">
            <a:extLst>
              <a:ext uri="{FF2B5EF4-FFF2-40B4-BE49-F238E27FC236}">
                <a16:creationId xmlns:a16="http://schemas.microsoft.com/office/drawing/2014/main" id="{01F2F95B-21B2-DA4A-A018-8B7800B84A3C}"/>
              </a:ext>
            </a:extLst>
          </p:cNvPr>
          <p:cNvPicPr>
            <a:picLocks noChangeAspect="1"/>
          </p:cNvPicPr>
          <p:nvPr/>
        </p:nvPicPr>
        <p:blipFill>
          <a:blip r:embed="rId2"/>
          <a:stretch>
            <a:fillRect/>
          </a:stretch>
        </p:blipFill>
        <p:spPr>
          <a:xfrm>
            <a:off x="6933542" y="2426818"/>
            <a:ext cx="3937672" cy="3997637"/>
          </a:xfrm>
          <a:prstGeom prst="rect">
            <a:avLst/>
          </a:prstGeom>
        </p:spPr>
      </p:pic>
      <p:cxnSp>
        <p:nvCxnSpPr>
          <p:cNvPr id="21" name="Straight Connector 15">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22" name="Content Placeholder 4" descr="A picture containing indoor&#10;&#10;Description automatically generated">
            <a:extLst>
              <a:ext uri="{FF2B5EF4-FFF2-40B4-BE49-F238E27FC236}">
                <a16:creationId xmlns:a16="http://schemas.microsoft.com/office/drawing/2014/main" id="{5472FB0B-125D-684B-8023-6AD2509DB40F}"/>
              </a:ext>
            </a:extLst>
          </p:cNvPr>
          <p:cNvPicPr>
            <a:picLocks noGrp="1" noChangeAspect="1"/>
          </p:cNvPicPr>
          <p:nvPr>
            <p:ph idx="1"/>
          </p:nvPr>
        </p:nvPicPr>
        <p:blipFill>
          <a:blip r:embed="rId3"/>
          <a:stretch>
            <a:fillRect/>
          </a:stretch>
        </p:blipFill>
        <p:spPr>
          <a:xfrm>
            <a:off x="1311373" y="2426818"/>
            <a:ext cx="3987642" cy="3997637"/>
          </a:xfrm>
          <a:prstGeom prst="rect">
            <a:avLst/>
          </a:prstGeom>
        </p:spPr>
      </p:pic>
    </p:spTree>
    <p:extLst>
      <p:ext uri="{BB962C8B-B14F-4D97-AF65-F5344CB8AC3E}">
        <p14:creationId xmlns:p14="http://schemas.microsoft.com/office/powerpoint/2010/main" val="23441549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F200B-2A0C-3048-80F9-00521340DD49}"/>
              </a:ext>
            </a:extLst>
          </p:cNvPr>
          <p:cNvSpPr>
            <a:spLocks noGrp="1"/>
          </p:cNvSpPr>
          <p:nvPr>
            <p:ph type="title"/>
          </p:nvPr>
        </p:nvSpPr>
        <p:spPr>
          <a:xfrm>
            <a:off x="801098" y="1396289"/>
            <a:ext cx="6387102" cy="1325563"/>
          </a:xfrm>
        </p:spPr>
        <p:txBody>
          <a:bodyPr vert="horz" lIns="91440" tIns="45720" rIns="91440" bIns="45720" rtlCol="0" anchor="ctr">
            <a:normAutofit/>
          </a:bodyPr>
          <a:lstStyle/>
          <a:p>
            <a:r>
              <a:rPr lang="en-US"/>
              <a:t>Final zone heatmap</a:t>
            </a:r>
          </a:p>
        </p:txBody>
      </p:sp>
      <p:sp>
        <p:nvSpPr>
          <p:cNvPr id="7" name="TextBox 6">
            <a:extLst>
              <a:ext uri="{FF2B5EF4-FFF2-40B4-BE49-F238E27FC236}">
                <a16:creationId xmlns:a16="http://schemas.microsoft.com/office/drawing/2014/main" id="{0CB25818-F0F7-CC4B-8087-B1A844776CF9}"/>
              </a:ext>
            </a:extLst>
          </p:cNvPr>
          <p:cNvSpPr txBox="1"/>
          <p:nvPr/>
        </p:nvSpPr>
        <p:spPr>
          <a:xfrm>
            <a:off x="805542" y="2871982"/>
            <a:ext cx="6382657" cy="3181684"/>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dirty="0"/>
              <a:t>The data set won’t record the final available play area. We have to use those victim killed by winner to find out the final area.</a:t>
            </a:r>
          </a:p>
          <a:p>
            <a:pPr marL="285750" indent="-228600">
              <a:lnSpc>
                <a:spcPct val="90000"/>
              </a:lnSpc>
              <a:spcAft>
                <a:spcPts val="600"/>
              </a:spcAft>
              <a:buFont typeface="Arial" panose="020B0604020202020204" pitchFamily="34" charset="0"/>
              <a:buChar char="•"/>
            </a:pPr>
            <a:r>
              <a:rPr lang="en-US" dirty="0"/>
              <a:t>Using the location of the victim killer by the winner to predict the final zone</a:t>
            </a:r>
          </a:p>
          <a:p>
            <a:pPr marL="285750" indent="-228600">
              <a:lnSpc>
                <a:spcPct val="90000"/>
              </a:lnSpc>
              <a:spcAft>
                <a:spcPts val="600"/>
              </a:spcAft>
              <a:buFont typeface="Arial" panose="020B0604020202020204" pitchFamily="34" charset="0"/>
              <a:buChar char="•"/>
            </a:pPr>
            <a:r>
              <a:rPr lang="en-US" dirty="0"/>
              <a:t>Use Histogram to count the weight</a:t>
            </a:r>
          </a:p>
          <a:p>
            <a:pPr marL="285750" indent="-228600">
              <a:lnSpc>
                <a:spcPct val="90000"/>
              </a:lnSpc>
              <a:spcAft>
                <a:spcPts val="600"/>
              </a:spcAft>
              <a:buFont typeface="Arial" panose="020B0604020202020204" pitchFamily="34" charset="0"/>
              <a:buChar char="•"/>
            </a:pPr>
            <a:r>
              <a:rPr lang="en-US" dirty="0"/>
              <a:t>Add a Gaussian filter to make the heatmap</a:t>
            </a:r>
          </a:p>
          <a:p>
            <a:pPr marL="285750" indent="-228600">
              <a:lnSpc>
                <a:spcPct val="90000"/>
              </a:lnSpc>
              <a:spcAft>
                <a:spcPts val="600"/>
              </a:spcAft>
              <a:buFont typeface="Arial" panose="020B0604020202020204" pitchFamily="34" charset="0"/>
              <a:buChar char="•"/>
            </a:pPr>
            <a:endParaRPr lang="en-US" dirty="0"/>
          </a:p>
        </p:txBody>
      </p:sp>
      <p:sp>
        <p:nvSpPr>
          <p:cNvPr id="21" name="Rectangle 20">
            <a:extLst>
              <a:ext uri="{FF2B5EF4-FFF2-40B4-BE49-F238E27FC236}">
                <a16:creationId xmlns:a16="http://schemas.microsoft.com/office/drawing/2014/main" id="{61445B8C-D724-4F73-AB77-3CCE4E822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20963"/>
            <a:ext cx="4657345" cy="6816065"/>
          </a:xfrm>
          <a:prstGeom prst="rect">
            <a:avLst/>
          </a:prstGeom>
          <a:solidFill>
            <a:schemeClr val="bg1">
              <a:lumMod val="95000"/>
              <a:lumOff val="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3" name="Straight Connector 22">
            <a:extLst>
              <a:ext uri="{FF2B5EF4-FFF2-40B4-BE49-F238E27FC236}">
                <a16:creationId xmlns:a16="http://schemas.microsoft.com/office/drawing/2014/main" id="{99905336-A7CD-4C75-9E77-C704674F40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73347" y="3429000"/>
            <a:ext cx="1597456" cy="0"/>
          </a:xfrm>
          <a:prstGeom prst="line">
            <a:avLst/>
          </a:prstGeom>
          <a:ln w="5080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 name="图片 3">
            <a:extLst>
              <a:ext uri="{FF2B5EF4-FFF2-40B4-BE49-F238E27FC236}">
                <a16:creationId xmlns:a16="http://schemas.microsoft.com/office/drawing/2014/main" id="{E604613A-1D6B-49D2-A385-B5AB0AB103A1}"/>
              </a:ext>
            </a:extLst>
          </p:cNvPr>
          <p:cNvPicPr>
            <a:picLocks noChangeAspect="1"/>
          </p:cNvPicPr>
          <p:nvPr/>
        </p:nvPicPr>
        <p:blipFill>
          <a:blip r:embed="rId3"/>
          <a:stretch>
            <a:fillRect/>
          </a:stretch>
        </p:blipFill>
        <p:spPr>
          <a:xfrm>
            <a:off x="8773444" y="1930601"/>
            <a:ext cx="2316562" cy="2532223"/>
          </a:xfrm>
          <a:prstGeom prst="rect">
            <a:avLst/>
          </a:prstGeom>
        </p:spPr>
      </p:pic>
      <p:sp>
        <p:nvSpPr>
          <p:cNvPr id="6" name="文本框 5">
            <a:extLst>
              <a:ext uri="{FF2B5EF4-FFF2-40B4-BE49-F238E27FC236}">
                <a16:creationId xmlns:a16="http://schemas.microsoft.com/office/drawing/2014/main" id="{BBF0C0DA-50C9-4949-A61C-B95471BBF35C}"/>
              </a:ext>
            </a:extLst>
          </p:cNvPr>
          <p:cNvSpPr txBox="1"/>
          <p:nvPr/>
        </p:nvSpPr>
        <p:spPr>
          <a:xfrm>
            <a:off x="7773859" y="4742734"/>
            <a:ext cx="4070888" cy="646331"/>
          </a:xfrm>
          <a:prstGeom prst="rect">
            <a:avLst/>
          </a:prstGeom>
          <a:noFill/>
        </p:spPr>
        <p:txBody>
          <a:bodyPr wrap="square" rtlCol="0">
            <a:spAutoFit/>
          </a:bodyPr>
          <a:lstStyle/>
          <a:p>
            <a:r>
              <a:rPr lang="en-US" altLang="zh-CN" dirty="0"/>
              <a:t>Histogram2d </a:t>
            </a:r>
            <a:r>
              <a:rPr lang="en-US" altLang="zh-CN" dirty="0" err="1"/>
              <a:t>imshow</a:t>
            </a:r>
            <a:r>
              <a:rPr lang="en-US" altLang="zh-CN" dirty="0"/>
              <a:t> without </a:t>
            </a:r>
            <a:r>
              <a:rPr lang="en-US" altLang="zh-CN" dirty="0" err="1"/>
              <a:t>Gussian</a:t>
            </a:r>
            <a:r>
              <a:rPr lang="en-US" altLang="zh-CN" dirty="0"/>
              <a:t> Filter</a:t>
            </a:r>
            <a:endParaRPr lang="zh-CN" altLang="en-US" dirty="0"/>
          </a:p>
        </p:txBody>
      </p:sp>
    </p:spTree>
    <p:extLst>
      <p:ext uri="{BB962C8B-B14F-4D97-AF65-F5344CB8AC3E}">
        <p14:creationId xmlns:p14="http://schemas.microsoft.com/office/powerpoint/2010/main" val="3076125856"/>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3968BCD-5982-2E4D-9CB9-38ABC112BD2D}"/>
              </a:ext>
            </a:extLst>
          </p:cNvPr>
          <p:cNvSpPr>
            <a:spLocks noGrp="1"/>
          </p:cNvSpPr>
          <p:nvPr>
            <p:ph type="title"/>
          </p:nvPr>
        </p:nvSpPr>
        <p:spPr>
          <a:xfrm>
            <a:off x="833002" y="448253"/>
            <a:ext cx="10520702" cy="1325563"/>
          </a:xfrm>
        </p:spPr>
        <p:txBody>
          <a:bodyPr>
            <a:normAutofit/>
          </a:bodyPr>
          <a:lstStyle/>
          <a:p>
            <a:r>
              <a:rPr lang="en-US" dirty="0"/>
              <a:t>Result</a:t>
            </a:r>
          </a:p>
        </p:txBody>
      </p:sp>
      <p:pic>
        <p:nvPicPr>
          <p:cNvPr id="9" name="Content Placeholder 4" descr="A picture containing indoor, photo&#10;&#10;Description automatically generated">
            <a:extLst>
              <a:ext uri="{FF2B5EF4-FFF2-40B4-BE49-F238E27FC236}">
                <a16:creationId xmlns:a16="http://schemas.microsoft.com/office/drawing/2014/main" id="{857E4A8A-89C7-194A-995A-41B076A58BA3}"/>
              </a:ext>
            </a:extLst>
          </p:cNvPr>
          <p:cNvPicPr>
            <a:picLocks noChangeAspect="1"/>
          </p:cNvPicPr>
          <p:nvPr/>
        </p:nvPicPr>
        <p:blipFill>
          <a:blip r:embed="rId2"/>
          <a:stretch>
            <a:fillRect/>
          </a:stretch>
        </p:blipFill>
        <p:spPr>
          <a:xfrm>
            <a:off x="6898123" y="2191807"/>
            <a:ext cx="3975192" cy="3985156"/>
          </a:xfrm>
          <a:prstGeom prst="rect">
            <a:avLst/>
          </a:prstGeom>
        </p:spPr>
      </p:pic>
      <p:pic>
        <p:nvPicPr>
          <p:cNvPr id="8" name="Content Placeholder 4" descr="A picture containing smoke, invertebrate, jellyfish, show&#10;&#10;Description automatically generated">
            <a:extLst>
              <a:ext uri="{FF2B5EF4-FFF2-40B4-BE49-F238E27FC236}">
                <a16:creationId xmlns:a16="http://schemas.microsoft.com/office/drawing/2014/main" id="{E376794D-A3E4-448A-8271-EB7C4FBECBC8}"/>
              </a:ext>
            </a:extLst>
          </p:cNvPr>
          <p:cNvPicPr>
            <a:picLocks noGrp="1" noChangeAspect="1"/>
          </p:cNvPicPr>
          <p:nvPr>
            <p:ph idx="1"/>
          </p:nvPr>
        </p:nvPicPr>
        <p:blipFill>
          <a:blip r:embed="rId3"/>
          <a:stretch>
            <a:fillRect/>
          </a:stretch>
        </p:blipFill>
        <p:spPr>
          <a:xfrm>
            <a:off x="1329712" y="2192338"/>
            <a:ext cx="3952514" cy="3984625"/>
          </a:xfrm>
          <a:prstGeom prst="rect">
            <a:avLst/>
          </a:prstGeom>
        </p:spPr>
      </p:pic>
    </p:spTree>
    <p:extLst>
      <p:ext uri="{BB962C8B-B14F-4D97-AF65-F5344CB8AC3E}">
        <p14:creationId xmlns:p14="http://schemas.microsoft.com/office/powerpoint/2010/main" val="337439461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394</Words>
  <Application>Microsoft Office PowerPoint</Application>
  <PresentationFormat>宽屏</PresentationFormat>
  <Paragraphs>36</Paragraphs>
  <Slides>11</Slides>
  <Notes>3</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11</vt:i4>
      </vt:variant>
    </vt:vector>
  </HeadingPairs>
  <TitlesOfParts>
    <vt:vector size="15" baseType="lpstr">
      <vt:lpstr>Arial</vt:lpstr>
      <vt:lpstr>Calibri</vt:lpstr>
      <vt:lpstr>Calibri Light</vt:lpstr>
      <vt:lpstr>Office Theme</vt:lpstr>
      <vt:lpstr>PUBG Game Play Analysis </vt:lpstr>
      <vt:lpstr>Introduction</vt:lpstr>
      <vt:lpstr>Prepare</vt:lpstr>
      <vt:lpstr>Heatmap happened in the first 2 mins</vt:lpstr>
      <vt:lpstr>Heatmap for death take placed in the first 2 mins</vt:lpstr>
      <vt:lpstr>Compare with op.gg (landing spot)</vt:lpstr>
      <vt:lpstr>Compare with op.gg(landing spots)</vt:lpstr>
      <vt:lpstr>Final zone heatmap</vt:lpstr>
      <vt:lpstr>Result</vt:lpstr>
      <vt:lpstr>Kill distribution by Distance</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PUBG Game Play Analysis </dc:title>
  <dc:creator>Liang YuPei</dc:creator>
  <cp:lastModifiedBy>Liang YuPei</cp:lastModifiedBy>
  <cp:revision>2</cp:revision>
  <dcterms:created xsi:type="dcterms:W3CDTF">2019-05-01T19:45:58Z</dcterms:created>
  <dcterms:modified xsi:type="dcterms:W3CDTF">2019-05-01T19:48:13Z</dcterms:modified>
</cp:coreProperties>
</file>